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660" r:id="rId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94" d="100"/>
          <a:sy n="94" d="100"/>
        </p:scale>
        <p:origin x="-144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81960-D611-8D45-8271-F6ABB4EA457C}" type="datetimeFigureOut">
              <a:rPr lang="nl-NL" smtClean="0"/>
              <a:t>25-03-13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8244D-BD30-9144-AC1D-7D00017113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3194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A24B-E54C-4970-9DF5-5C85D2522F4E}" type="datetimeFigureOut">
              <a:rPr lang="nl-NL" smtClean="0"/>
              <a:t>25-03-13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2AC5A-621A-4AFC-A6D2-BF9F48E5AB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21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FFC1C45-C23B-F047-BF38-6B65040B339D}" type="slidenum">
              <a:rPr lang="nl-NL" sz="1200" b="0"/>
              <a:pPr eaLnBrk="1" hangingPunct="1"/>
              <a:t>1</a:t>
            </a:fld>
            <a:endParaRPr lang="nl-NL" sz="1200" b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856" y="1340768"/>
            <a:ext cx="5868144" cy="2808312"/>
          </a:xfrm>
          <a:prstGeom prst="rect">
            <a:avLst/>
          </a:prstGeom>
          <a:solidFill>
            <a:srgbClr val="4AC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jdelijke aanduiding vo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3275856" y="1340099"/>
            <a:ext cx="5868144" cy="275509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baseline="0" dirty="0" err="1" smtClean="0"/>
              <a:t>Klik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tekst</a:t>
            </a:r>
            <a:r>
              <a:rPr lang="en-US" baseline="0" dirty="0" smtClean="0"/>
              <a:t> toe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voegen</a:t>
            </a:r>
            <a:endParaRPr lang="nl-NL" dirty="0" smtClean="0"/>
          </a:p>
        </p:txBody>
      </p:sp>
      <p:sp>
        <p:nvSpPr>
          <p:cNvPr id="16" name="Tekstvak 1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Rechte verbindingslijn 16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Rechthoek 19"/>
          <p:cNvSpPr/>
          <p:nvPr/>
        </p:nvSpPr>
        <p:spPr>
          <a:xfrm>
            <a:off x="0" y="5301208"/>
            <a:ext cx="4427984" cy="864096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ijdelijke aanduiding voor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99113"/>
            <a:ext cx="3635896" cy="350167"/>
          </a:xfrm>
          <a:prstGeom prst="rect">
            <a:avLst/>
          </a:prstGeom>
          <a:solidFill>
            <a:srgbClr val="C1D62E"/>
          </a:solidFill>
        </p:spPr>
        <p:txBody>
          <a:bodyPr anchor="ctr" anchorCtr="0"/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Naam – functie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14" hasCustomPrompt="1"/>
          </p:nvPr>
        </p:nvSpPr>
        <p:spPr>
          <a:xfrm>
            <a:off x="7236296" y="5882108"/>
            <a:ext cx="1907704" cy="251380"/>
          </a:xfrm>
        </p:spPr>
        <p:txBody>
          <a:bodyPr/>
          <a:lstStyle>
            <a:lvl1pPr marL="0" indent="0" algn="r">
              <a:buNone/>
              <a:defRPr sz="1000" b="1" baseline="0"/>
            </a:lvl1pPr>
          </a:lstStyle>
          <a:p>
            <a:pPr lvl="0"/>
            <a:r>
              <a:rPr lang="nl-NL" dirty="0" smtClean="0"/>
              <a:t>Datum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949950"/>
            <a:ext cx="3635375" cy="287362"/>
          </a:xfrm>
          <a:solidFill>
            <a:srgbClr val="C1D62E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12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z="1200" b="1" i="1" dirty="0" smtClean="0"/>
              <a:t>e</a:t>
            </a:r>
            <a:r>
              <a:rPr lang="nl-NL" sz="1200" b="1" i="1" smtClean="0"/>
              <a:t>-mailadres</a:t>
            </a:r>
            <a:endParaRPr lang="nl-NL" dirty="0"/>
          </a:p>
        </p:txBody>
      </p:sp>
      <p:pic>
        <p:nvPicPr>
          <p:cNvPr id="1026" name="Picture 2" descr="X:\Limesquare\Klanten\NAR\12.1252_Powerpoint template NAR, NARIS, Risicoman.academie\GO\NAAR KLANT\20121031\lg_n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08" y="207293"/>
            <a:ext cx="2739821" cy="170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onderde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856" y="1340768"/>
            <a:ext cx="5868144" cy="2808312"/>
          </a:xfrm>
          <a:prstGeom prst="rect">
            <a:avLst/>
          </a:prstGeom>
          <a:solidFill>
            <a:srgbClr val="4AC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jdelijke aanduiding vo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3275856" y="1340099"/>
            <a:ext cx="5868144" cy="275509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baseline="0" dirty="0" err="1" smtClean="0"/>
              <a:t>Klik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tekst</a:t>
            </a:r>
            <a:r>
              <a:rPr lang="en-US" baseline="0" dirty="0" smtClean="0"/>
              <a:t> toe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voegen</a:t>
            </a:r>
            <a:endParaRPr lang="nl-NL" dirty="0" smtClean="0"/>
          </a:p>
        </p:txBody>
      </p:sp>
      <p:sp>
        <p:nvSpPr>
          <p:cNvPr id="16" name="Tekstvak 1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Rechte verbindingslijn 16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Rechthoek 19"/>
          <p:cNvSpPr/>
          <p:nvPr/>
        </p:nvSpPr>
        <p:spPr>
          <a:xfrm>
            <a:off x="0" y="5301208"/>
            <a:ext cx="4427984" cy="864096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5132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1" name="Rechte verbindingslijn 10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hoek 6"/>
          <p:cNvSpPr/>
          <p:nvPr/>
        </p:nvSpPr>
        <p:spPr>
          <a:xfrm>
            <a:off x="0" y="692696"/>
            <a:ext cx="3069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A1E2C"/>
                </a:solidFill>
              </a:rPr>
              <a:t>PROGRAMMA</a:t>
            </a:r>
            <a:endParaRPr lang="nl-NL" sz="3600" b="1" dirty="0">
              <a:solidFill>
                <a:srgbClr val="0A1E2C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3069110" y="977702"/>
            <a:ext cx="350761" cy="4960728"/>
          </a:xfrm>
          <a:prstGeom prst="rect">
            <a:avLst/>
          </a:prstGeom>
          <a:solidFill>
            <a:srgbClr val="4DC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jdelijke aanduiding vo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3707904" y="1464643"/>
            <a:ext cx="3933543" cy="434062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" pitchFamily="2" charset="2"/>
              <a:buChar char="§"/>
              <a:defRPr sz="2000" baseline="0">
                <a:solidFill>
                  <a:srgbClr val="0A1E2C"/>
                </a:solidFill>
              </a:defRPr>
            </a:lvl1pPr>
          </a:lstStyle>
          <a:p>
            <a:pPr marL="342900" indent="-342900"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A1E2C"/>
                </a:solidFill>
              </a:rPr>
              <a:t>Klik</a:t>
            </a:r>
            <a:r>
              <a:rPr lang="en-US" dirty="0" smtClean="0">
                <a:solidFill>
                  <a:srgbClr val="0A1E2C"/>
                </a:solidFill>
              </a:rPr>
              <a:t> </a:t>
            </a:r>
            <a:r>
              <a:rPr lang="en-US" dirty="0" err="1" smtClean="0">
                <a:solidFill>
                  <a:srgbClr val="0A1E2C"/>
                </a:solidFill>
              </a:rPr>
              <a:t>om</a:t>
            </a:r>
            <a:r>
              <a:rPr lang="en-US" dirty="0" smtClean="0">
                <a:solidFill>
                  <a:srgbClr val="0A1E2C"/>
                </a:solidFill>
              </a:rPr>
              <a:t> </a:t>
            </a:r>
            <a:r>
              <a:rPr lang="en-US" dirty="0" err="1" smtClean="0">
                <a:solidFill>
                  <a:srgbClr val="0A1E2C"/>
                </a:solidFill>
              </a:rPr>
              <a:t>programma</a:t>
            </a:r>
            <a:r>
              <a:rPr lang="en-US" dirty="0" smtClean="0">
                <a:solidFill>
                  <a:srgbClr val="0A1E2C"/>
                </a:solidFill>
              </a:rPr>
              <a:t> </a:t>
            </a:r>
            <a:r>
              <a:rPr lang="en-US" dirty="0" err="1" smtClean="0">
                <a:solidFill>
                  <a:srgbClr val="0A1E2C"/>
                </a:solidFill>
              </a:rPr>
              <a:t>onderdelen</a:t>
            </a:r>
            <a:r>
              <a:rPr lang="en-US" dirty="0" smtClean="0">
                <a:solidFill>
                  <a:srgbClr val="0A1E2C"/>
                </a:solidFill>
              </a:rPr>
              <a:t> toe </a:t>
            </a:r>
            <a:r>
              <a:rPr lang="en-US" dirty="0" err="1" smtClean="0">
                <a:solidFill>
                  <a:srgbClr val="0A1E2C"/>
                </a:solidFill>
              </a:rPr>
              <a:t>te</a:t>
            </a:r>
            <a:r>
              <a:rPr lang="en-US" dirty="0" smtClean="0">
                <a:solidFill>
                  <a:srgbClr val="0A1E2C"/>
                </a:solidFill>
              </a:rPr>
              <a:t> </a:t>
            </a:r>
            <a:r>
              <a:rPr lang="en-US" dirty="0" err="1" smtClean="0">
                <a:solidFill>
                  <a:srgbClr val="0A1E2C"/>
                </a:solidFill>
              </a:rPr>
              <a:t>voegen</a:t>
            </a:r>
            <a:endParaRPr lang="en-US" dirty="0" smtClean="0">
              <a:solidFill>
                <a:srgbClr val="0A1E2C"/>
              </a:solidFill>
            </a:endParaRPr>
          </a:p>
        </p:txBody>
      </p:sp>
      <p:pic>
        <p:nvPicPr>
          <p:cNvPr id="1026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85478" y="3805646"/>
            <a:ext cx="1871663" cy="18002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err="1" smtClean="0"/>
              <a:t>Klantlogo</a:t>
            </a:r>
            <a:endParaRPr lang="nl-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hou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5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323528" y="204752"/>
            <a:ext cx="3960440" cy="1008112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nl-NL" dirty="0" smtClean="0"/>
              <a:t>Klik om een titel in te voegen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4427538" y="1988789"/>
            <a:ext cx="4608512" cy="3600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inhoud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4427538" y="1393825"/>
            <a:ext cx="4716462" cy="379413"/>
          </a:xfrm>
          <a:solidFill>
            <a:srgbClr val="4AC2E2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23528" y="1393826"/>
            <a:ext cx="3960441" cy="41954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hou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jdelijke aanduiding vo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4716016" y="209057"/>
            <a:ext cx="4320480" cy="1008112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nl-NL" dirty="0" smtClean="0"/>
              <a:t>Klik om een titel in te voegen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250825" y="1988840"/>
            <a:ext cx="4321175" cy="3600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inhoud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1393825"/>
            <a:ext cx="4572000" cy="379413"/>
          </a:xfrm>
          <a:solidFill>
            <a:srgbClr val="4AC2E2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4716016" y="1400059"/>
            <a:ext cx="4320480" cy="418923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houd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Rechte verbindingslijn 13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1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jdelijke aanduiding vo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1403648" y="313272"/>
            <a:ext cx="7272808" cy="560116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nl-NL" dirty="0" smtClean="0"/>
              <a:t>Klik om een titel in te voegen</a:t>
            </a:r>
            <a:endParaRPr lang="nl-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1859148" y="2245857"/>
            <a:ext cx="4941169" cy="431800"/>
          </a:xfrm>
          <a:solidFill>
            <a:srgbClr val="4AC2E2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403648" y="1135364"/>
            <a:ext cx="7272808" cy="464781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nhoud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Rechte verbindingslijn 13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1" name="Picture 2" descr="X:\Limesquare\Klanten\NAR\LOGO\Nederlands Adviesbureau Risicomanagement\IL Nederlands Adviesbureau Risicomanagement FC 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193" y="6123578"/>
            <a:ext cx="1053403" cy="6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jdelijke aanduiding vo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467544" y="313272"/>
            <a:ext cx="8208912" cy="560116"/>
          </a:xfrm>
        </p:spPr>
        <p:txBody>
          <a:bodyPr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nl-NL" dirty="0" smtClean="0"/>
              <a:t>Klik om een titel in te voegen</a:t>
            </a:r>
            <a:endParaRPr lang="nl-NL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467544" y="1174575"/>
            <a:ext cx="8208912" cy="464781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r>
              <a:rPr lang="en-US" dirty="0" smtClean="0"/>
              <a:t> toe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247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sluit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856" y="1340768"/>
            <a:ext cx="5868144" cy="2808312"/>
          </a:xfrm>
          <a:prstGeom prst="rect">
            <a:avLst/>
          </a:prstGeom>
          <a:solidFill>
            <a:srgbClr val="4AC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jdelijke aanduiding vo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3275856" y="1340099"/>
            <a:ext cx="5868144" cy="275509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baseline="0" dirty="0" err="1" smtClean="0"/>
              <a:t>Klik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tekst</a:t>
            </a:r>
            <a:r>
              <a:rPr lang="en-US" baseline="0" dirty="0" smtClean="0"/>
              <a:t> toe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voegen</a:t>
            </a:r>
            <a:endParaRPr lang="nl-NL" dirty="0" smtClean="0"/>
          </a:p>
        </p:txBody>
      </p:sp>
      <p:sp>
        <p:nvSpPr>
          <p:cNvPr id="16" name="Tekstvak 1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fld id="{01FE21AC-2126-4849-BF67-2722B9350F98}" type="slidenum">
              <a:rPr lang="en-US" b="1" smtClean="0">
                <a:solidFill>
                  <a:schemeClr val="bg1"/>
                </a:solidFill>
              </a:rPr>
              <a:t>‹nr.›</a:t>
            </a:fld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www.risicomanagement.nl</a:t>
            </a:r>
            <a:endParaRPr lang="nl-NL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Rechte verbindingslijn 16"/>
          <p:cNvCxnSpPr/>
          <p:nvPr/>
        </p:nvCxnSpPr>
        <p:spPr>
          <a:xfrm>
            <a:off x="0" y="6488668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/>
        </p:nvCxnSpPr>
        <p:spPr>
          <a:xfrm>
            <a:off x="0" y="6592225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0" y="653473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Rechthoek 19"/>
          <p:cNvSpPr/>
          <p:nvPr/>
        </p:nvSpPr>
        <p:spPr>
          <a:xfrm>
            <a:off x="0" y="5301208"/>
            <a:ext cx="4427984" cy="864096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ijdelijke aanduiding voor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599113"/>
            <a:ext cx="3635896" cy="350167"/>
          </a:xfrm>
          <a:prstGeom prst="rect">
            <a:avLst/>
          </a:prstGeom>
          <a:solidFill>
            <a:srgbClr val="C1D62E"/>
          </a:solidFill>
        </p:spPr>
        <p:txBody>
          <a:bodyPr anchor="ctr" anchorCtr="0"/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smtClean="0"/>
              <a:t>Naam – functie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949950"/>
            <a:ext cx="3635375" cy="287362"/>
          </a:xfrm>
          <a:solidFill>
            <a:srgbClr val="C1D62E"/>
          </a:solidFill>
        </p:spPr>
        <p:txBody>
          <a:bodyPr anchor="ctr" anchorCtr="0">
            <a:noAutofit/>
          </a:bodyPr>
          <a:lstStyle>
            <a:lvl1pPr marL="0" indent="0">
              <a:buNone/>
              <a:defRPr sz="12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z="1200" b="1" i="1" dirty="0" smtClean="0"/>
              <a:t>e</a:t>
            </a:r>
            <a:r>
              <a:rPr lang="nl-NL" sz="1200" b="1" i="1" smtClean="0"/>
              <a:t>-mailadres</a:t>
            </a:r>
            <a:endParaRPr lang="nl-NL" dirty="0"/>
          </a:p>
        </p:txBody>
      </p:sp>
      <p:pic>
        <p:nvPicPr>
          <p:cNvPr id="1026" name="Picture 2" descr="X:\Limesquare\Klanten\NAR\12.1252_Powerpoint template NAR, NARIS, Risicoman.academie\GO\NAAR KLANT\20121031\lg_n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08" y="207293"/>
            <a:ext cx="2739821" cy="170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39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/>
        </p:nvSpPr>
        <p:spPr>
          <a:xfrm>
            <a:off x="3276600" y="1341438"/>
            <a:ext cx="5867400" cy="2808287"/>
          </a:xfrm>
          <a:prstGeom prst="rect">
            <a:avLst/>
          </a:prstGeom>
          <a:solidFill>
            <a:srgbClr val="4AC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nl-NL"/>
          </a:p>
        </p:txBody>
      </p:sp>
      <p:sp>
        <p:nvSpPr>
          <p:cNvPr id="8" name="Tekstvak 7"/>
          <p:cNvSpPr txBox="1"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</a:rPr>
              <a:t> </a:t>
            </a:r>
            <a:fld id="{A4970BCA-CC33-458F-9C25-C44D594D3CD8}" type="slidenum">
              <a:rPr lang="en-US">
                <a:solidFill>
                  <a:schemeClr val="bg1"/>
                </a:solidFill>
              </a:rPr>
              <a:pPr eaLnBrk="1" hangingPunct="1"/>
              <a:t>‹nr.›</a:t>
            </a:fld>
            <a:r>
              <a:rPr lang="en-US" sz="1100">
                <a:solidFill>
                  <a:srgbClr val="8E1D26"/>
                </a:solidFill>
              </a:rPr>
              <a:t>www.risicomanagement.nl</a:t>
            </a:r>
            <a:endParaRPr lang="nl-NL" sz="1100">
              <a:solidFill>
                <a:srgbClr val="8E1D26"/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0" y="6488113"/>
            <a:ext cx="9144000" cy="0"/>
          </a:xfrm>
          <a:prstGeom prst="line">
            <a:avLst/>
          </a:prstGeom>
          <a:ln w="9525">
            <a:solidFill>
              <a:srgbClr val="00264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0" y="6592888"/>
            <a:ext cx="9144000" cy="0"/>
          </a:xfrm>
          <a:prstGeom prst="line">
            <a:avLst/>
          </a:prstGeom>
          <a:ln w="9525">
            <a:solidFill>
              <a:srgbClr val="C1D72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0" y="6534150"/>
            <a:ext cx="9144000" cy="0"/>
          </a:xfrm>
          <a:prstGeom prst="line">
            <a:avLst/>
          </a:prstGeom>
          <a:ln w="9525">
            <a:solidFill>
              <a:srgbClr val="43D2F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echthoek 11"/>
          <p:cNvSpPr/>
          <p:nvPr/>
        </p:nvSpPr>
        <p:spPr>
          <a:xfrm>
            <a:off x="0" y="5300663"/>
            <a:ext cx="4427538" cy="865187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nl-NL"/>
          </a:p>
        </p:txBody>
      </p:sp>
      <p:pic>
        <p:nvPicPr>
          <p:cNvPr id="13" name="Picture 2" descr="X:\Limesquare\Klanten\NAR\12.1252_Powerpoint template NAR, NARIS, Risicoman.academie\GO\NAAR KLANT\20121031\lg_na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75" y="207963"/>
            <a:ext cx="2740025" cy="170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jdelijke aanduiding voor tekst 7"/>
          <p:cNvSpPr>
            <a:spLocks noGrp="1"/>
          </p:cNvSpPr>
          <p:nvPr>
            <p:ph type="body" sz="quarter" idx="12"/>
          </p:nvPr>
        </p:nvSpPr>
        <p:spPr>
          <a:xfrm>
            <a:off x="3275856" y="1340099"/>
            <a:ext cx="5868144" cy="2755090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4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0" y="5599113"/>
            <a:ext cx="3635896" cy="350167"/>
          </a:xfrm>
          <a:prstGeom prst="rect">
            <a:avLst/>
          </a:prstGeom>
          <a:solidFill>
            <a:srgbClr val="C1D62E"/>
          </a:solidFill>
        </p:spPr>
        <p:txBody>
          <a:bodyPr anchor="ctr"/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14"/>
          </p:nvPr>
        </p:nvSpPr>
        <p:spPr>
          <a:xfrm>
            <a:off x="7236296" y="5882108"/>
            <a:ext cx="1907704" cy="251380"/>
          </a:xfrm>
        </p:spPr>
        <p:txBody>
          <a:bodyPr/>
          <a:lstStyle>
            <a:lvl1pPr marL="0" indent="0" algn="r">
              <a:buNone/>
              <a:defRPr sz="1000" b="1" baseline="0"/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5"/>
          </p:nvPr>
        </p:nvSpPr>
        <p:spPr>
          <a:xfrm>
            <a:off x="0" y="5949950"/>
            <a:ext cx="3635375" cy="287362"/>
          </a:xfrm>
          <a:solidFill>
            <a:srgbClr val="C1D62E"/>
          </a:solidFill>
        </p:spPr>
        <p:txBody>
          <a:bodyPr anchor="ctr">
            <a:noAutofit/>
          </a:bodyPr>
          <a:lstStyle>
            <a:lvl1pPr marL="0" indent="0">
              <a:buNone/>
              <a:defRPr sz="12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611926311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nl-NL" smtClean="0"/>
              <a:t>Klik om de stijl te bewerken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25-03-13</a:t>
            </a:fld>
            <a:endParaRPr kumimoji="0"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‹nr.›</a:t>
            </a:fld>
            <a:endParaRPr kumimoji="0"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nl-NL" dirty="0" smtClean="0"/>
              <a:t>Klik om de modelstijlen te bewerken</a:t>
            </a:r>
          </a:p>
          <a:p>
            <a:pPr lvl="1" eaLnBrk="1" latinLnBrk="0" hangingPunct="1"/>
            <a:r>
              <a:rPr kumimoji="0" lang="nl-NL" dirty="0" smtClean="0"/>
              <a:t>Tweede niveau</a:t>
            </a:r>
          </a:p>
          <a:p>
            <a:pPr lvl="2" eaLnBrk="1" latinLnBrk="0" hangingPunct="1"/>
            <a:r>
              <a:rPr kumimoji="0" lang="nl-NL" dirty="0" smtClean="0"/>
              <a:t>Derde niveau</a:t>
            </a:r>
          </a:p>
          <a:p>
            <a:pPr lvl="3" eaLnBrk="1" latinLnBrk="0" hangingPunct="1"/>
            <a:r>
              <a:rPr kumimoji="0" lang="nl-NL" dirty="0" smtClean="0"/>
              <a:t>Vierde niveau</a:t>
            </a:r>
          </a:p>
          <a:p>
            <a:pPr lvl="4" eaLnBrk="1" latinLnBrk="0" hangingPunct="1"/>
            <a:r>
              <a:rPr kumimoji="0" lang="nl-NL" dirty="0" smtClean="0"/>
              <a:t>Vijfde niveau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1" r:id="rId3"/>
    <p:sldLayoutId id="2147483650" r:id="rId4"/>
    <p:sldLayoutId id="2147483652" r:id="rId5"/>
    <p:sldLayoutId id="2147483654" r:id="rId6"/>
    <p:sldLayoutId id="2147483657" r:id="rId7"/>
    <p:sldLayoutId id="2147483658" r:id="rId8"/>
    <p:sldLayoutId id="2147483660" r:id="rId9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0" lang="nl-NL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kumimoji="0" lang="nl-NL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nl-NL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kumimoji="0" lang="nl-NL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nl-NL"/>
      </a:defPPr>
      <a:lvl1pPr marL="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nl-NL" sz="2400" dirty="0">
                <a:latin typeface="Arial" charset="0"/>
              </a:rPr>
              <a:t>Juridische </a:t>
            </a:r>
            <a:r>
              <a:rPr lang="nl-NL" sz="2400" dirty="0" smtClean="0">
                <a:latin typeface="Arial" charset="0"/>
              </a:rPr>
              <a:t>bestuurs-fouten </a:t>
            </a:r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sz="quarter" idx="19"/>
          </p:nvPr>
        </p:nvSpPr>
        <p:spPr>
          <a:xfrm>
            <a:off x="467544" y="1174575"/>
            <a:ext cx="7328670" cy="4647815"/>
          </a:xfrm>
        </p:spPr>
        <p:txBody>
          <a:bodyPr>
            <a:normAutofit fontScale="70000" lnSpcReduction="20000"/>
          </a:bodyPr>
          <a:lstStyle/>
          <a:p>
            <a:r>
              <a:rPr lang="nl-NL" dirty="0"/>
              <a:t>Bestuur kiest voor te risicovol beleid</a:t>
            </a:r>
          </a:p>
          <a:p>
            <a:r>
              <a:rPr lang="nl-NL" dirty="0"/>
              <a:t>Bestuur neemt beslissing zonder onderzoek naar 	mogelijke risico’s</a:t>
            </a:r>
          </a:p>
          <a:p>
            <a:r>
              <a:rPr lang="nl-NL" dirty="0"/>
              <a:t>Er wordt niet doorgevraagd over of geen onderzoek 	ingesteld naar vermoede incidenten</a:t>
            </a:r>
          </a:p>
          <a:p>
            <a:r>
              <a:rPr lang="nl-NL" dirty="0"/>
              <a:t>Er vindt geen correctie plaats in geval van overschrijding van gestelde criteria en richtlijnen</a:t>
            </a:r>
          </a:p>
          <a:p>
            <a:r>
              <a:rPr lang="nl-NL" dirty="0"/>
              <a:t>Vennootschap beschikt niet over systemen van 	risicobeheersing en interne controle of bestuur neemt 	belangrijke beslissing zonder over systemen te 	beschikken die daarop zijn berekend</a:t>
            </a:r>
          </a:p>
          <a:p>
            <a:r>
              <a:rPr lang="nl-NL" dirty="0"/>
              <a:t>Keuze voor inadequate risicoreactie</a:t>
            </a:r>
          </a:p>
          <a:p>
            <a:endParaRPr lang="nl-NL" dirty="0"/>
          </a:p>
        </p:txBody>
      </p:sp>
      <p:sp>
        <p:nvSpPr>
          <p:cNvPr id="753668" name="Text Box 4"/>
          <p:cNvSpPr txBox="1">
            <a:spLocks noChangeArrowheads="1"/>
          </p:cNvSpPr>
          <p:nvPr/>
        </p:nvSpPr>
        <p:spPr bwMode="auto">
          <a:xfrm>
            <a:off x="-126928" y="5658304"/>
            <a:ext cx="957738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6969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nl-NL" dirty="0" smtClean="0">
                <a:cs typeface="Arial" charset="0"/>
              </a:rPr>
              <a:t>           </a:t>
            </a:r>
            <a:r>
              <a:rPr lang="nl-NL" sz="1200" dirty="0" smtClean="0">
                <a:cs typeface="Arial" charset="0"/>
              </a:rPr>
              <a:t>Bron; </a:t>
            </a:r>
            <a:r>
              <a:rPr lang="nl-NL" sz="1200" dirty="0" smtClean="0"/>
              <a:t>Grondslagen bestuurdersaansprakelijkheid, Een </a:t>
            </a:r>
            <a:r>
              <a:rPr lang="nl-NL" sz="1200" dirty="0"/>
              <a:t>maatpak voor de Board Room</a:t>
            </a:r>
            <a:r>
              <a:rPr lang="nl-NL" sz="1200" dirty="0" smtClean="0">
                <a:cs typeface="Arial" charset="0"/>
              </a:rPr>
              <a:t> </a:t>
            </a:r>
          </a:p>
          <a:p>
            <a:r>
              <a:rPr lang="nl-NL" sz="1200" b="0" dirty="0">
                <a:cs typeface="Arial" charset="0"/>
              </a:rPr>
              <a:t> </a:t>
            </a:r>
            <a:r>
              <a:rPr lang="nl-NL" sz="1200" b="0" dirty="0" smtClean="0">
                <a:cs typeface="Arial" charset="0"/>
              </a:rPr>
              <a:t>               Mr</a:t>
            </a:r>
            <a:r>
              <a:rPr lang="nl-NL" sz="1200" b="0" dirty="0">
                <a:cs typeface="Arial" charset="0"/>
              </a:rPr>
              <a:t>. Drs. </a:t>
            </a:r>
            <a:r>
              <a:rPr lang="nl-NL" sz="1200" b="0" dirty="0" err="1">
                <a:cs typeface="Arial" charset="0"/>
              </a:rPr>
              <a:t>Daniella</a:t>
            </a:r>
            <a:r>
              <a:rPr lang="nl-NL" sz="1200" b="0" dirty="0">
                <a:cs typeface="Arial" charset="0"/>
              </a:rPr>
              <a:t> A.M.H.W. Strik </a:t>
            </a:r>
            <a:r>
              <a:rPr lang="nl-NL" sz="1200" b="0" dirty="0" err="1">
                <a:cs typeface="Arial" charset="0"/>
              </a:rPr>
              <a:t>Linklaters</a:t>
            </a:r>
            <a:r>
              <a:rPr lang="nl-NL" sz="1200" b="0" dirty="0">
                <a:cs typeface="Arial" charset="0"/>
              </a:rPr>
              <a:t> LLP, advocaat, partner</a:t>
            </a:r>
          </a:p>
        </p:txBody>
      </p:sp>
    </p:spTree>
    <p:extLst>
      <p:ext uri="{BB962C8B-B14F-4D97-AF65-F5344CB8AC3E}">
        <p14:creationId xmlns:p14="http://schemas.microsoft.com/office/powerpoint/2010/main" val="356155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VNET Consultiveselling Loenen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NAR nieuw" id="{57EE2637-C250-411C-8108-DF629736782D}" vid="{82243949-414C-47E1-8191-436F49DEBA22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ort_x0020_document xmlns="e2ee7f2c-a332-4716-af6c-1507b96f3858">Documentatie</Soort_x0020_document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nterne Documentem" ma:contentTypeID="0x0101006A222320B5D0A342B42C49F6357167100019B19E12338BCD41AE82A8A8EF344986" ma:contentTypeVersion="1" ma:contentTypeDescription="" ma:contentTypeScope="" ma:versionID="a7169aaa36572b6081a8f63f2740f3d8">
  <xsd:schema xmlns:xsd="http://www.w3.org/2001/XMLSchema" xmlns:xs="http://www.w3.org/2001/XMLSchema" xmlns:p="http://schemas.microsoft.com/office/2006/metadata/properties" xmlns:ns2="e2ee7f2c-a332-4716-af6c-1507b96f3858" targetNamespace="http://schemas.microsoft.com/office/2006/metadata/properties" ma:root="true" ma:fieldsID="cf7da70086250f7a8810628be4c634ca" ns2:_="">
    <xsd:import namespace="e2ee7f2c-a332-4716-af6c-1507b96f3858"/>
    <xsd:element name="properties">
      <xsd:complexType>
        <xsd:sequence>
          <xsd:element name="documentManagement">
            <xsd:complexType>
              <xsd:all>
                <xsd:element ref="ns2:Soort_x0020_docu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ee7f2c-a332-4716-af6c-1507b96f3858" elementFormDefault="qualified">
    <xsd:import namespace="http://schemas.microsoft.com/office/2006/documentManagement/types"/>
    <xsd:import namespace="http://schemas.microsoft.com/office/infopath/2007/PartnerControls"/>
    <xsd:element name="Soort_x0020_document" ma:index="8" nillable="true" ma:displayName="Soort document" ma:default="Documentatie" ma:format="Dropdown" ma:internalName="Soort_x0020_document">
      <xsd:simpleType>
        <xsd:restriction base="dms:Choice">
          <xsd:enumeration value="Documentatie"/>
          <xsd:enumeration value="Rapportag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ECA701-52F6-4CE1-A0D1-6F4D86A58418}">
  <ds:schemaRefs>
    <ds:schemaRef ds:uri="http://schemas.openxmlformats.org/package/2006/metadata/core-properties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e2ee7f2c-a332-4716-af6c-1507b96f3858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3B69B0C-3965-498F-92F0-3B210C0EFE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7A05BB-528B-4552-A48B-9BEB041BDD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e7f2c-a332-4716-af6c-1507b96f38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AVNET Consultiveselling Loenen</Template>
  <TotalTime>0</TotalTime>
  <Words>44</Words>
  <Application>Microsoft Macintosh PowerPoint</Application>
  <PresentationFormat>Diavoorstelling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AVNET Consultiveselling Loenen</vt:lpstr>
      <vt:lpstr>PowerPoint-presentatie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2012-12-18T13:09:19Z</dcterms:created>
  <dcterms:modified xsi:type="dcterms:W3CDTF">2013-03-25T15:27:04Z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0x0101006A222320B5D0A342B42C49F6357167100019B19E12338BCD41AE82A8A8EF344986</vt:lpwstr>
  </property>
</Properties>
</file>